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Georgia Pro Light" charset="1" panose="02040302050405020303"/>
      <p:regular r:id="rId19"/>
    </p:embeddedFont>
    <p:embeddedFont>
      <p:font typeface="DM Sans" charset="1" panose="00000000000000000000"/>
      <p:regular r:id="rId20"/>
    </p:embeddedFont>
    <p:embeddedFont>
      <p:font typeface="DM Sans Bold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991600" cy="10287000"/>
            <a:chOff x="0" y="0"/>
            <a:chExt cx="1035548" cy="11847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5548" cy="1184737"/>
            </a:xfrm>
            <a:custGeom>
              <a:avLst/>
              <a:gdLst/>
              <a:ahLst/>
              <a:cxnLst/>
              <a:rect r="r" b="b" t="t" l="l"/>
              <a:pathLst>
                <a:path h="1184737" w="1035548">
                  <a:moveTo>
                    <a:pt x="0" y="0"/>
                  </a:moveTo>
                  <a:lnTo>
                    <a:pt x="1035548" y="0"/>
                  </a:lnTo>
                  <a:lnTo>
                    <a:pt x="1035548" y="1184737"/>
                  </a:lnTo>
                  <a:lnTo>
                    <a:pt x="0" y="1184737"/>
                  </a:lnTo>
                  <a:close/>
                </a:path>
              </a:pathLst>
            </a:custGeom>
            <a:blipFill>
              <a:blip r:embed="rId2"/>
              <a:stretch>
                <a:fillRect l="0" t="-378" r="0" b="-37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744200" y="666750"/>
            <a:ext cx="6877050" cy="585084"/>
            <a:chOff x="0" y="0"/>
            <a:chExt cx="9169400" cy="780112"/>
          </a:xfrm>
        </p:grpSpPr>
        <p:sp>
          <p:nvSpPr>
            <p:cNvPr name="Freeform 5" id="5"/>
            <p:cNvSpPr/>
            <p:nvPr/>
          </p:nvSpPr>
          <p:spPr>
            <a:xfrm flipH="true" flipV="false" rot="-5400000">
              <a:off x="36553" y="74861"/>
              <a:ext cx="555143" cy="628248"/>
            </a:xfrm>
            <a:custGeom>
              <a:avLst/>
              <a:gdLst/>
              <a:ahLst/>
              <a:cxnLst/>
              <a:rect r="r" b="b" t="t" l="l"/>
              <a:pathLst>
                <a:path h="628248" w="555143">
                  <a:moveTo>
                    <a:pt x="555143" y="0"/>
                  </a:moveTo>
                  <a:lnTo>
                    <a:pt x="0" y="0"/>
                  </a:lnTo>
                  <a:lnTo>
                    <a:pt x="0" y="628248"/>
                  </a:lnTo>
                  <a:lnTo>
                    <a:pt x="555143" y="628248"/>
                  </a:lnTo>
                  <a:lnTo>
                    <a:pt x="55514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795304" y="95250"/>
              <a:ext cx="8374096" cy="684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55"/>
                </a:lnSpc>
              </a:pPr>
              <a:r>
                <a:rPr lang="en-US" sz="3864" spc="-77">
                  <a:solidFill>
                    <a:srgbClr val="D1D9E6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VYAKTA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734675" y="1562100"/>
            <a:ext cx="6886575" cy="2985208"/>
            <a:chOff x="0" y="0"/>
            <a:chExt cx="9182100" cy="398027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52400"/>
              <a:ext cx="9182100" cy="2781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75"/>
                </a:lnSpc>
              </a:pPr>
              <a:r>
                <a:rPr lang="en-US" sz="7875">
                  <a:solidFill>
                    <a:srgbClr val="FFFFFF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Inclusive Communication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184623"/>
              <a:ext cx="9172670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39"/>
                </a:lnSpc>
              </a:pPr>
              <a:r>
                <a:rPr lang="en-US" sz="3599">
                  <a:solidFill>
                    <a:srgbClr val="D1D9E6"/>
                  </a:solidFill>
                  <a:latin typeface="DM Sans"/>
                  <a:ea typeface="DM Sans"/>
                  <a:cs typeface="DM Sans"/>
                  <a:sym typeface="DM Sans"/>
                </a:rPr>
                <a:t>Team VYAKTA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744200" y="8740903"/>
            <a:ext cx="5743575" cy="888872"/>
            <a:chOff x="0" y="0"/>
            <a:chExt cx="7658100" cy="118516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91344"/>
              <a:ext cx="7658100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[name here]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765810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D1D9E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PRESENTED BY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5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004131"/>
            <a:chOff x="0" y="0"/>
            <a:chExt cx="11099800" cy="40055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FFFFFF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Business Model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VYAKTA employs a </a:t>
              </a:r>
              <a:r>
                <a:rPr lang="en-US" b="true" sz="210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diverse revenue model</a:t>
              </a: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including freemium access, tiered subscriptions, and enterprise licensing, ensuring accessibility for individuals while generating sustainable income through organizations.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747081"/>
            <a:chOff x="0" y="0"/>
            <a:chExt cx="11099800" cy="49961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FFFFFF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Technology Implementation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VYAKTA harnesses advanced </a:t>
              </a:r>
              <a:r>
                <a:rPr lang="en-US" b="true" sz="210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AI Vision, NLP</a:t>
              </a: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, and </a:t>
              </a:r>
              <a:r>
                <a:rPr lang="en-US" b="true" sz="210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Speech Recognition</a:t>
              </a: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technologies to enable seamless communication, transforming how we connect across languages and abilities.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3D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6750" y="2524125"/>
            <a:ext cx="8629650" cy="337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FFFFFF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“Let’s build a world where conversation has no barriers…”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6750" y="9181465"/>
            <a:ext cx="862965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b="true" sz="2600">
                <a:solidFill>
                  <a:srgbClr val="D1D9E6"/>
                </a:solidFill>
                <a:latin typeface="DM Sans Bold"/>
                <a:ea typeface="DM Sans Bold"/>
                <a:cs typeface="DM Sans Bold"/>
                <a:sym typeface="DM Sans Bold"/>
              </a:rPr>
              <a:t>– VYAKTA TEAM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6750" y="619125"/>
            <a:ext cx="862965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Vision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5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05025" y="6038850"/>
            <a:ext cx="796706" cy="781952"/>
            <a:chOff x="0" y="0"/>
            <a:chExt cx="685800" cy="673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68020"/>
            </a:xfrm>
            <a:custGeom>
              <a:avLst/>
              <a:gdLst/>
              <a:ahLst/>
              <a:cxnLst/>
              <a:rect r="r" b="b" t="t" l="l"/>
              <a:pathLst>
                <a:path h="668020" w="685800">
                  <a:moveTo>
                    <a:pt x="342900" y="0"/>
                  </a:moveTo>
                  <a:lnTo>
                    <a:pt x="434340" y="162560"/>
                  </a:lnTo>
                  <a:lnTo>
                    <a:pt x="618490" y="132080"/>
                  </a:lnTo>
                  <a:lnTo>
                    <a:pt x="547370" y="304800"/>
                  </a:lnTo>
                  <a:lnTo>
                    <a:pt x="685800" y="430530"/>
                  </a:lnTo>
                  <a:lnTo>
                    <a:pt x="506730" y="482600"/>
                  </a:lnTo>
                  <a:lnTo>
                    <a:pt x="495300" y="668020"/>
                  </a:lnTo>
                  <a:lnTo>
                    <a:pt x="342900" y="561340"/>
                  </a:lnTo>
                  <a:lnTo>
                    <a:pt x="190500" y="668020"/>
                  </a:lnTo>
                  <a:lnTo>
                    <a:pt x="179070" y="482600"/>
                  </a:lnTo>
                  <a:lnTo>
                    <a:pt x="0" y="430530"/>
                  </a:lnTo>
                  <a:lnTo>
                    <a:pt x="138430" y="304800"/>
                  </a:lnTo>
                  <a:lnTo>
                    <a:pt x="67310" y="132080"/>
                  </a:lnTo>
                  <a:lnTo>
                    <a:pt x="251460" y="1625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17475"/>
              <a:ext cx="406400" cy="441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05025" y="7829550"/>
            <a:ext cx="796706" cy="781952"/>
            <a:chOff x="0" y="0"/>
            <a:chExt cx="685800" cy="673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85800" cy="668020"/>
            </a:xfrm>
            <a:custGeom>
              <a:avLst/>
              <a:gdLst/>
              <a:ahLst/>
              <a:cxnLst/>
              <a:rect r="r" b="b" t="t" l="l"/>
              <a:pathLst>
                <a:path h="668020" w="685800">
                  <a:moveTo>
                    <a:pt x="342900" y="0"/>
                  </a:moveTo>
                  <a:lnTo>
                    <a:pt x="434340" y="162560"/>
                  </a:lnTo>
                  <a:lnTo>
                    <a:pt x="618490" y="132080"/>
                  </a:lnTo>
                  <a:lnTo>
                    <a:pt x="547370" y="304800"/>
                  </a:lnTo>
                  <a:lnTo>
                    <a:pt x="685800" y="430530"/>
                  </a:lnTo>
                  <a:lnTo>
                    <a:pt x="506730" y="482600"/>
                  </a:lnTo>
                  <a:lnTo>
                    <a:pt x="495300" y="668020"/>
                  </a:lnTo>
                  <a:lnTo>
                    <a:pt x="342900" y="561340"/>
                  </a:lnTo>
                  <a:lnTo>
                    <a:pt x="190500" y="668020"/>
                  </a:lnTo>
                  <a:lnTo>
                    <a:pt x="179070" y="482600"/>
                  </a:lnTo>
                  <a:lnTo>
                    <a:pt x="0" y="430530"/>
                  </a:lnTo>
                  <a:lnTo>
                    <a:pt x="138430" y="304800"/>
                  </a:lnTo>
                  <a:lnTo>
                    <a:pt x="67310" y="132080"/>
                  </a:lnTo>
                  <a:lnTo>
                    <a:pt x="251460" y="1625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39700" y="117475"/>
              <a:ext cx="406400" cy="441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105025" y="4248150"/>
            <a:ext cx="796706" cy="781952"/>
            <a:chOff x="0" y="0"/>
            <a:chExt cx="685800" cy="673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5800" cy="668020"/>
            </a:xfrm>
            <a:custGeom>
              <a:avLst/>
              <a:gdLst/>
              <a:ahLst/>
              <a:cxnLst/>
              <a:rect r="r" b="b" t="t" l="l"/>
              <a:pathLst>
                <a:path h="668020" w="685800">
                  <a:moveTo>
                    <a:pt x="342900" y="0"/>
                  </a:moveTo>
                  <a:lnTo>
                    <a:pt x="434340" y="162560"/>
                  </a:lnTo>
                  <a:lnTo>
                    <a:pt x="618490" y="132080"/>
                  </a:lnTo>
                  <a:lnTo>
                    <a:pt x="547370" y="304800"/>
                  </a:lnTo>
                  <a:lnTo>
                    <a:pt x="685800" y="430530"/>
                  </a:lnTo>
                  <a:lnTo>
                    <a:pt x="506730" y="482600"/>
                  </a:lnTo>
                  <a:lnTo>
                    <a:pt x="495300" y="668020"/>
                  </a:lnTo>
                  <a:lnTo>
                    <a:pt x="342900" y="561340"/>
                  </a:lnTo>
                  <a:lnTo>
                    <a:pt x="190500" y="668020"/>
                  </a:lnTo>
                  <a:lnTo>
                    <a:pt x="179070" y="482600"/>
                  </a:lnTo>
                  <a:lnTo>
                    <a:pt x="0" y="430530"/>
                  </a:lnTo>
                  <a:lnTo>
                    <a:pt x="138430" y="304800"/>
                  </a:lnTo>
                  <a:lnTo>
                    <a:pt x="67310" y="132080"/>
                  </a:lnTo>
                  <a:lnTo>
                    <a:pt x="251460" y="1625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39700" y="117475"/>
              <a:ext cx="406400" cy="441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543300" y="7829550"/>
            <a:ext cx="5448300" cy="895350"/>
            <a:chOff x="0" y="0"/>
            <a:chExt cx="7264400" cy="119380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731584"/>
              <a:ext cx="7264400" cy="4622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hello@reallygreatsite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7264400" cy="571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</a:pPr>
              <a:r>
                <a:rPr lang="en-US" sz="2599">
                  <a:solidFill>
                    <a:srgbClr val="D1D9E6"/>
                  </a:solidFill>
                  <a:latin typeface="DM Sans"/>
                  <a:ea typeface="DM Sans"/>
                  <a:cs typeface="DM Sans"/>
                  <a:sym typeface="DM Sans"/>
                </a:rPr>
                <a:t>COLLABORATIONS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543300" y="6038850"/>
            <a:ext cx="5448300" cy="895350"/>
            <a:chOff x="0" y="0"/>
            <a:chExt cx="7264400" cy="119380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731584"/>
              <a:ext cx="7264400" cy="4622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(12) 3456-7890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7264400" cy="571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</a:pPr>
              <a:r>
                <a:rPr lang="en-US" sz="2599">
                  <a:solidFill>
                    <a:srgbClr val="D1D9E6"/>
                  </a:solidFill>
                  <a:latin typeface="DM Sans"/>
                  <a:ea typeface="DM Sans"/>
                  <a:cs typeface="DM Sans"/>
                  <a:sym typeface="DM Sans"/>
                </a:rPr>
                <a:t>LOCATION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543300" y="4248150"/>
            <a:ext cx="5448300" cy="895350"/>
            <a:chOff x="0" y="0"/>
            <a:chExt cx="7264400" cy="119380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731584"/>
              <a:ext cx="7264400" cy="4622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@reallygreatsite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47625"/>
              <a:ext cx="7264400" cy="571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</a:pPr>
              <a:r>
                <a:rPr lang="en-US" sz="2599">
                  <a:solidFill>
                    <a:srgbClr val="D1D9E6"/>
                  </a:solidFill>
                  <a:latin typeface="DM Sans"/>
                  <a:ea typeface="DM Sans"/>
                  <a:cs typeface="DM Sans"/>
                  <a:sym typeface="DM Sans"/>
                </a:rPr>
                <a:t>VYAKTA TEAM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66750" y="851535"/>
            <a:ext cx="9763125" cy="128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9600" strike="noStrike" u="none">
                <a:solidFill>
                  <a:srgbClr val="FFFFFF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Contact Us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3D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2632656"/>
            <a:chOff x="0" y="0"/>
            <a:chExt cx="11099800" cy="35102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FFFFFF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Bridging Silence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VYAKTA is a revolutionary AI-powered platform that serves as a real-time translator, connecting sign language and spoken language, fostering </a:t>
              </a:r>
              <a:r>
                <a:rPr lang="en-US" b="true" sz="210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inclusive communication</a:t>
              </a: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for everyone.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5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4861506"/>
            <a:chOff x="0" y="0"/>
            <a:chExt cx="11099800" cy="64820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4526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FFFFFF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Connecting Sign and Spoken Languages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0196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VYAKTA serves as a </a:t>
              </a:r>
              <a:r>
                <a:rPr lang="en-US" b="true" sz="210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transformative bridge</a:t>
              </a: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between hearing and speech-impaired individuals, enhancing communication in real-time through innovative AI technology that empowers connections.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2632656"/>
            <a:chOff x="0" y="0"/>
            <a:chExt cx="11099800" cy="35102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FFFFFF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The Problem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Communication barriers remain a </a:t>
              </a:r>
              <a:r>
                <a:rPr lang="en-US" b="true" sz="210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significant challenge</a:t>
              </a: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for hearing and speech-impaired individuals, leading to missed opportunities and social isolation in both personal and professional contexts.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3D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8324850" cy="3840480"/>
            <a:chOff x="0" y="0"/>
            <a:chExt cx="11099800" cy="512063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320925"/>
              <a:ext cx="11099800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trike="noStrike" u="none">
                  <a:solidFill>
                    <a:srgbClr val="D1D9E6"/>
                  </a:solidFill>
                  <a:latin typeface="DM Sans"/>
                  <a:ea typeface="DM Sans"/>
                  <a:cs typeface="DM Sans"/>
                  <a:sym typeface="DM Sans"/>
                </a:rPr>
                <a:t>People live with hearing loss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500755"/>
              <a:ext cx="11099800" cy="1619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Globally, </a:t>
              </a:r>
              <a:r>
                <a:rPr lang="en-US" b="true" sz="2100" strike="noStrike" u="non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430 million</a:t>
              </a:r>
              <a:r>
                <a:rPr lang="en-US" sz="2100" strike="noStrike" u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individuals experience disabling hearing loss, with a significant portion in India, highlighting the urgent need for effective communication solutions like VYAKTA.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0025"/>
              <a:ext cx="11099800" cy="1920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99"/>
                </a:lnSpc>
                <a:spcBef>
                  <a:spcPct val="0"/>
                </a:spcBef>
              </a:pPr>
              <a:r>
                <a:rPr lang="en-US" sz="10499" strike="noStrike" u="none">
                  <a:solidFill>
                    <a:srgbClr val="FFFFFF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430 million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734675" y="0"/>
            <a:ext cx="7553325" cy="10287000"/>
            <a:chOff x="0" y="0"/>
            <a:chExt cx="1908641" cy="25994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8641" cy="2599410"/>
            </a:xfrm>
            <a:custGeom>
              <a:avLst/>
              <a:gdLst/>
              <a:ahLst/>
              <a:cxnLst/>
              <a:rect r="r" b="b" t="t" l="l"/>
              <a:pathLst>
                <a:path h="2599410" w="1908641">
                  <a:moveTo>
                    <a:pt x="0" y="0"/>
                  </a:moveTo>
                  <a:lnTo>
                    <a:pt x="1908641" y="0"/>
                  </a:lnTo>
                  <a:lnTo>
                    <a:pt x="1908641" y="2599410"/>
                  </a:lnTo>
                  <a:lnTo>
                    <a:pt x="0" y="2599410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5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004131"/>
            <a:chOff x="0" y="0"/>
            <a:chExt cx="11099800" cy="40055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FFFFFF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The Solution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VYAKTA’s AI-driven platform revolutionizes communication by providing </a:t>
              </a:r>
              <a:r>
                <a:rPr lang="en-US" b="true" sz="210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real-time translation</a:t>
              </a: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between sign language and spoken languages, empowering individuals to connect effortlessly and inclusively.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0734675" cy="10287000"/>
          </a:xfrm>
          <a:prstGeom prst="rect">
            <a:avLst/>
          </a:prstGeom>
          <a:solidFill>
            <a:srgbClr val="0A1F4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66750" y="733425"/>
            <a:ext cx="9763125" cy="114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Unique Selling Points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66750" y="4248150"/>
            <a:ext cx="4010025" cy="847494"/>
            <a:chOff x="0" y="0"/>
            <a:chExt cx="5346700" cy="112999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58188"/>
              <a:ext cx="53467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Instant communication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5346700" cy="5575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4"/>
                </a:lnSpc>
              </a:pPr>
              <a:r>
                <a:rPr lang="en-US" b="true" sz="2567">
                  <a:solidFill>
                    <a:srgbClr val="D1D9E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REAL-TIME TRANSLATION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6750" y="6049448"/>
            <a:ext cx="4010025" cy="847494"/>
            <a:chOff x="0" y="0"/>
            <a:chExt cx="5346700" cy="112999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58188"/>
              <a:ext cx="53467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User-friendly interface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5346700" cy="5575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4"/>
                </a:lnSpc>
              </a:pPr>
              <a:r>
                <a:rPr lang="en-US" b="true" sz="2567">
                  <a:solidFill>
                    <a:srgbClr val="D1D9E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INCLUSIVE DESIGN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66750" y="7829550"/>
            <a:ext cx="4010025" cy="847494"/>
            <a:chOff x="0" y="0"/>
            <a:chExt cx="5346700" cy="112999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58188"/>
              <a:ext cx="53467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300+ languages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5346700" cy="5575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4"/>
                </a:lnSpc>
              </a:pPr>
              <a:r>
                <a:rPr lang="en-US" b="true" sz="2567">
                  <a:solidFill>
                    <a:srgbClr val="D1D9E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GLOBAL REACH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611225" y="3352800"/>
            <a:ext cx="4010025" cy="6267450"/>
            <a:chOff x="0" y="0"/>
            <a:chExt cx="621258" cy="9709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21258" cy="970992"/>
            </a:xfrm>
            <a:custGeom>
              <a:avLst/>
              <a:gdLst/>
              <a:ahLst/>
              <a:cxnLst/>
              <a:rect r="r" b="b" t="t" l="l"/>
              <a:pathLst>
                <a:path h="970992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2"/>
              <a:stretch>
                <a:fillRect l="0" t="-478" r="0" b="-478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296400" y="3352800"/>
            <a:ext cx="4010025" cy="6267450"/>
            <a:chOff x="0" y="0"/>
            <a:chExt cx="621258" cy="9709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21258" cy="970992"/>
            </a:xfrm>
            <a:custGeom>
              <a:avLst/>
              <a:gdLst/>
              <a:ahLst/>
              <a:cxnLst/>
              <a:rect r="r" b="b" t="t" l="l"/>
              <a:pathLst>
                <a:path h="970992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3"/>
              <a:stretch>
                <a:fillRect l="0" t="-478" r="0" b="-478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981575" y="3352800"/>
            <a:ext cx="4010025" cy="6267450"/>
            <a:chOff x="0" y="0"/>
            <a:chExt cx="621258" cy="97099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21258" cy="970992"/>
            </a:xfrm>
            <a:custGeom>
              <a:avLst/>
              <a:gdLst/>
              <a:ahLst/>
              <a:cxnLst/>
              <a:rect r="r" b="b" t="t" l="l"/>
              <a:pathLst>
                <a:path h="970992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4"/>
              <a:stretch>
                <a:fillRect l="0" t="-478" r="0" b="-478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8324850" cy="5164455"/>
            <a:chOff x="0" y="0"/>
            <a:chExt cx="11099800" cy="688593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086225"/>
              <a:ext cx="11099800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trike="noStrike" u="none">
                  <a:solidFill>
                    <a:srgbClr val="D1D9E6"/>
                  </a:solidFill>
                  <a:latin typeface="DM Sans"/>
                  <a:ea typeface="DM Sans"/>
                  <a:cs typeface="DM Sans"/>
                  <a:sym typeface="DM Sans"/>
                </a:rPr>
                <a:t>Total Addressable Market (TAM)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266055"/>
              <a:ext cx="11099800" cy="1619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The total addressable market for VYAKTA reflects a significant opportunity within the inclusive communication sector, addressing diverse needs globally while enhancing accessibility for millions.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0025"/>
              <a:ext cx="11099800" cy="3686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99"/>
                </a:lnSpc>
                <a:spcBef>
                  <a:spcPct val="0"/>
                </a:spcBef>
              </a:pPr>
              <a:r>
                <a:rPr lang="en-US" sz="10499" strike="noStrike" u="none">
                  <a:solidFill>
                    <a:srgbClr val="FFFFFF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₹3.3-4.1 Lakh Cr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734675" y="0"/>
            <a:ext cx="7553325" cy="10287000"/>
            <a:chOff x="0" y="0"/>
            <a:chExt cx="1908641" cy="25994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8641" cy="2599410"/>
            </a:xfrm>
            <a:custGeom>
              <a:avLst/>
              <a:gdLst/>
              <a:ahLst/>
              <a:cxnLst/>
              <a:rect r="r" b="b" t="t" l="l"/>
              <a:pathLst>
                <a:path h="2599410" w="1908641">
                  <a:moveTo>
                    <a:pt x="0" y="0"/>
                  </a:moveTo>
                  <a:lnTo>
                    <a:pt x="1908641" y="0"/>
                  </a:lnTo>
                  <a:lnTo>
                    <a:pt x="1908641" y="2599410"/>
                  </a:lnTo>
                  <a:lnTo>
                    <a:pt x="0" y="2599410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3D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004131"/>
            <a:chOff x="0" y="0"/>
            <a:chExt cx="11099800" cy="40055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FFFFFF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Target Audience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The primary users of VYAKTA include </a:t>
              </a:r>
              <a:r>
                <a:rPr lang="en-US" b="true" sz="210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sign language users</a:t>
              </a: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, verbal speakers, families, institutions, and corporates, emphasizing </a:t>
              </a:r>
              <a:r>
                <a:rPr lang="en-US" b="true" sz="210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inclusivity</a:t>
              </a: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across diverse sectors like education, healthcare, and government.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Inclusive Communication</dc:description>
  <dc:identifier>DAG5cwDWhx8</dc:identifier>
  <dcterms:modified xsi:type="dcterms:W3CDTF">2011-08-01T06:04:30Z</dcterms:modified>
  <cp:revision>1</cp:revision>
  <dc:title>Presentation - Inclusive Communication</dc:title>
</cp:coreProperties>
</file>